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embeddedFontLst>
    <p:embeddedFont>
      <p:font typeface="Montserrat"/>
      <p:regular r:id="rId25"/>
      <p:bold r:id="rId26"/>
      <p:italic r:id="rId27"/>
      <p:boldItalic r:id="rId28"/>
    </p:embeddedFont>
    <p:embeddedFont>
      <p:font typeface="La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ato-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7.xml"/><Relationship Id="rId10" Type="http://schemas.openxmlformats.org/officeDocument/2006/relationships/slide" Target="slides/slide6.xml"/><Relationship Id="rId32" Type="http://schemas.openxmlformats.org/officeDocument/2006/relationships/font" Target="fonts/Lato-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5c2af8bd79_5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5c2af8bd79_5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1f87997393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f87997393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5c2af8bd79_5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5c2af8bd79_5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1f87997393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f87997393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1f87997393_0_1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f87997393_0_1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1f87997393_0_1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f87997393_0_1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1f87997393_0_1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f87997393_0_1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1f87997393_0_1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f87997393_0_1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1f87997393_0_1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f87997393_0_1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1f87997393_0_1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f87997393_0_1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5c2af8bd79_5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5c2af8bd79_5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jpg"/><Relationship Id="rId4" Type="http://schemas.openxmlformats.org/officeDocument/2006/relationships/image" Target="../media/image1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www.dropbox.com/s/2kmg3nvahyq7ti6/bank_note_data.csv?dl=0"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Forged Currency Predictor using Neural Nets</a:t>
            </a:r>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Group 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26"/>
          <p:cNvSpPr txBox="1"/>
          <p:nvPr>
            <p:ph type="title"/>
          </p:nvPr>
        </p:nvSpPr>
        <p:spPr>
          <a:xfrm>
            <a:off x="1297500" y="393750"/>
            <a:ext cx="7038900" cy="365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300">
                <a:latin typeface="Lato"/>
                <a:ea typeface="Lato"/>
                <a:cs typeface="Lato"/>
                <a:sym typeface="Lato"/>
              </a:rPr>
              <a:t>In addition to it, we find the relationship between the attributes by using pairplot()  from Seaborn .</a:t>
            </a:r>
            <a:endParaRPr/>
          </a:p>
        </p:txBody>
      </p:sp>
      <p:pic>
        <p:nvPicPr>
          <p:cNvPr id="292" name="Google Shape;292;p26"/>
          <p:cNvPicPr preferRelativeResize="0"/>
          <p:nvPr/>
        </p:nvPicPr>
        <p:blipFill>
          <a:blip r:embed="rId3">
            <a:alphaModFix/>
          </a:blip>
          <a:stretch>
            <a:fillRect/>
          </a:stretch>
        </p:blipFill>
        <p:spPr>
          <a:xfrm>
            <a:off x="292925" y="1375000"/>
            <a:ext cx="8315325" cy="3324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Preparation</a:t>
            </a:r>
            <a:endParaRPr/>
          </a:p>
        </p:txBody>
      </p:sp>
      <p:sp>
        <p:nvSpPr>
          <p:cNvPr id="298" name="Google Shape;298;p2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Standardization of data using Normalization.</a:t>
            </a:r>
            <a:endParaRPr/>
          </a:p>
          <a:p>
            <a:pPr indent="-311150" lvl="0" marL="457200" rtl="0" algn="l">
              <a:spcBef>
                <a:spcPts val="0"/>
              </a:spcBef>
              <a:spcAft>
                <a:spcPts val="0"/>
              </a:spcAft>
              <a:buSzPts val="1300"/>
              <a:buChar char="●"/>
            </a:pPr>
            <a:r>
              <a:rPr lang="en-GB"/>
              <a:t>Splitting</a:t>
            </a:r>
            <a:r>
              <a:rPr lang="en-GB"/>
              <a:t> the class </a:t>
            </a:r>
            <a:r>
              <a:rPr lang="en-GB"/>
              <a:t>attribute</a:t>
            </a:r>
            <a:r>
              <a:rPr lang="en-GB"/>
              <a:t> into 2 columns - “Forged” and  “Authentic”.</a:t>
            </a:r>
            <a:endParaRPr/>
          </a:p>
          <a:p>
            <a:pPr indent="-311150" lvl="0" marL="457200" rtl="0" algn="l">
              <a:spcBef>
                <a:spcPts val="0"/>
              </a:spcBef>
              <a:spcAft>
                <a:spcPts val="0"/>
              </a:spcAft>
              <a:buSzPts val="1300"/>
              <a:buChar char="●"/>
            </a:pPr>
            <a:r>
              <a:rPr lang="en-GB"/>
              <a:t>Using Scikit-learn split the data into training and test set in the ratio 70:30.</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Parameters</a:t>
            </a:r>
            <a:endParaRPr/>
          </a:p>
        </p:txBody>
      </p:sp>
      <p:sp>
        <p:nvSpPr>
          <p:cNvPr id="304" name="Google Shape;304;p2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Below are  the parameters which we  need to compute the cost and update the gradients so as to obtain the minimized cost, hence better accuracy.</a:t>
            </a:r>
            <a:endParaRPr/>
          </a:p>
        </p:txBody>
      </p:sp>
      <p:pic>
        <p:nvPicPr>
          <p:cNvPr id="305" name="Google Shape;305;p28"/>
          <p:cNvPicPr preferRelativeResize="0"/>
          <p:nvPr/>
        </p:nvPicPr>
        <p:blipFill>
          <a:blip r:embed="rId3">
            <a:alphaModFix/>
          </a:blip>
          <a:stretch>
            <a:fillRect/>
          </a:stretch>
        </p:blipFill>
        <p:spPr>
          <a:xfrm>
            <a:off x="1052550" y="2216300"/>
            <a:ext cx="7038900" cy="2262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pic>
        <p:nvPicPr>
          <p:cNvPr id="310" name="Google Shape;310;p29"/>
          <p:cNvPicPr preferRelativeResize="0"/>
          <p:nvPr/>
        </p:nvPicPr>
        <p:blipFill>
          <a:blip r:embed="rId3">
            <a:alphaModFix/>
          </a:blip>
          <a:stretch>
            <a:fillRect/>
          </a:stretch>
        </p:blipFill>
        <p:spPr>
          <a:xfrm>
            <a:off x="1054700" y="304800"/>
            <a:ext cx="7034611" cy="4000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Parameter </a:t>
            </a:r>
            <a:r>
              <a:rPr lang="en-GB"/>
              <a:t>Tuning</a:t>
            </a:r>
            <a:endParaRPr/>
          </a:p>
        </p:txBody>
      </p:sp>
      <p:sp>
        <p:nvSpPr>
          <p:cNvPr id="316" name="Google Shape;316;p3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input feeded into the Tensorflow graph x and y can be defined as matrix</a:t>
            </a:r>
            <a:endParaRPr/>
          </a:p>
          <a:p>
            <a:pPr indent="0" lvl="0" marL="0" rtl="0" algn="l">
              <a:spcBef>
                <a:spcPts val="1600"/>
              </a:spcBef>
              <a:spcAft>
                <a:spcPts val="0"/>
              </a:spcAft>
              <a:buNone/>
            </a:pPr>
            <a:r>
              <a:rPr lang="en-GB"/>
              <a:t>We need to define the weights and bias for each layer in our </a:t>
            </a:r>
            <a:r>
              <a:rPr lang="en-GB"/>
              <a:t>network</a:t>
            </a:r>
            <a:r>
              <a:rPr lang="en-GB"/>
              <a:t>. We will </a:t>
            </a:r>
            <a:r>
              <a:rPr lang="en-GB"/>
              <a:t>create</a:t>
            </a:r>
            <a:r>
              <a:rPr lang="en-GB"/>
              <a:t> dictionaries of weights and biases using the parameters we have already defined.</a:t>
            </a:r>
            <a:endParaRPr/>
          </a:p>
          <a:p>
            <a:pPr indent="0" lvl="0" marL="0" rtl="0" algn="l">
              <a:spcBef>
                <a:spcPts val="1600"/>
              </a:spcBef>
              <a:spcAft>
                <a:spcPts val="0"/>
              </a:spcAft>
              <a:buNone/>
            </a:pPr>
            <a:r>
              <a:rPr lang="en-GB"/>
              <a:t>Our </a:t>
            </a:r>
            <a:r>
              <a:rPr lang="en-GB"/>
              <a:t>network</a:t>
            </a:r>
            <a:r>
              <a:rPr lang="en-GB"/>
              <a:t> </a:t>
            </a:r>
            <a:r>
              <a:rPr lang="en-GB"/>
              <a:t>will</a:t>
            </a:r>
            <a:r>
              <a:rPr lang="en-GB"/>
              <a:t> have 3 layers (2 hidden layers and an output layer, excluding the input  layer).</a:t>
            </a:r>
            <a:endParaRPr/>
          </a:p>
          <a:p>
            <a:pPr indent="0" lvl="0" marL="0" rtl="0" algn="l">
              <a:spcBef>
                <a:spcPts val="160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Cost and Optimization</a:t>
            </a:r>
            <a:endParaRPr/>
          </a:p>
        </p:txBody>
      </p:sp>
      <p:sp>
        <p:nvSpPr>
          <p:cNvPr id="322" name="Google Shape;322;p31"/>
          <p:cNvSpPr txBox="1"/>
          <p:nvPr>
            <p:ph idx="1" type="body"/>
          </p:nvPr>
        </p:nvSpPr>
        <p:spPr>
          <a:xfrm>
            <a:off x="1244550" y="1066325"/>
            <a:ext cx="7038900" cy="2911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GB" sz="1500"/>
              <a:t>Optimization was achieved by:</a:t>
            </a:r>
            <a:endParaRPr sz="1500"/>
          </a:p>
          <a:p>
            <a:pPr indent="-298450" lvl="1" marL="914400" rtl="0" algn="l">
              <a:spcBef>
                <a:spcPts val="0"/>
              </a:spcBef>
              <a:spcAft>
                <a:spcPts val="0"/>
              </a:spcAft>
              <a:buSzPts val="1100"/>
              <a:buChar char="○"/>
            </a:pPr>
            <a:r>
              <a:rPr lang="en-GB"/>
              <a:t> </a:t>
            </a:r>
            <a:r>
              <a:rPr lang="en-GB" sz="1300"/>
              <a:t>using the softmax cross entropy  to calculate cost.</a:t>
            </a:r>
            <a:endParaRPr sz="1300"/>
          </a:p>
          <a:p>
            <a:pPr indent="-311150" lvl="1" marL="914400" rtl="0" algn="l">
              <a:spcBef>
                <a:spcPts val="0"/>
              </a:spcBef>
              <a:spcAft>
                <a:spcPts val="0"/>
              </a:spcAft>
              <a:buSzPts val="1300"/>
              <a:buChar char="○"/>
            </a:pPr>
            <a:r>
              <a:rPr lang="en-GB" sz="1300"/>
              <a:t>Adam optimiser to minimize cost.</a:t>
            </a:r>
            <a:endParaRPr sz="1300"/>
          </a:p>
          <a:p>
            <a:pPr indent="0" lvl="0" marL="914400" rtl="0" algn="l">
              <a:spcBef>
                <a:spcPts val="1600"/>
              </a:spcBef>
              <a:spcAft>
                <a:spcPts val="0"/>
              </a:spcAft>
              <a:buNone/>
            </a:pPr>
            <a:r>
              <a:t/>
            </a:r>
            <a:endParaRPr/>
          </a:p>
          <a:p>
            <a:pPr indent="0" lvl="0" marL="914400" rtl="0" algn="l">
              <a:spcBef>
                <a:spcPts val="1600"/>
              </a:spcBef>
              <a:spcAft>
                <a:spcPts val="0"/>
              </a:spcAft>
              <a:buNone/>
            </a:pPr>
            <a:r>
              <a:rPr lang="en-GB"/>
              <a:t>																</a:t>
            </a:r>
            <a:endParaRPr/>
          </a:p>
          <a:p>
            <a:pPr indent="0" lvl="0" marL="914400" rtl="0" algn="l">
              <a:spcBef>
                <a:spcPts val="1600"/>
              </a:spcBef>
              <a:spcAft>
                <a:spcPts val="1600"/>
              </a:spcAft>
              <a:buNone/>
            </a:pPr>
            <a:r>
              <a:t/>
            </a:r>
            <a:endParaRPr/>
          </a:p>
        </p:txBody>
      </p:sp>
      <p:pic>
        <p:nvPicPr>
          <p:cNvPr id="323" name="Google Shape;323;p31"/>
          <p:cNvPicPr preferRelativeResize="0"/>
          <p:nvPr/>
        </p:nvPicPr>
        <p:blipFill>
          <a:blip r:embed="rId3">
            <a:alphaModFix/>
          </a:blip>
          <a:stretch>
            <a:fillRect/>
          </a:stretch>
        </p:blipFill>
        <p:spPr>
          <a:xfrm>
            <a:off x="1350450" y="3118250"/>
            <a:ext cx="6933000" cy="1691875"/>
          </a:xfrm>
          <a:prstGeom prst="rect">
            <a:avLst/>
          </a:prstGeom>
          <a:noFill/>
          <a:ln>
            <a:noFill/>
          </a:ln>
        </p:spPr>
      </p:pic>
      <p:pic>
        <p:nvPicPr>
          <p:cNvPr id="324" name="Google Shape;324;p31"/>
          <p:cNvPicPr preferRelativeResize="0"/>
          <p:nvPr/>
        </p:nvPicPr>
        <p:blipFill rotWithShape="1">
          <a:blip r:embed="rId4">
            <a:alphaModFix/>
          </a:blip>
          <a:srcRect b="-11967" l="820" r="-819" t="49541"/>
          <a:stretch/>
        </p:blipFill>
        <p:spPr>
          <a:xfrm>
            <a:off x="1350450" y="2185200"/>
            <a:ext cx="6933000" cy="773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Construction of Neural Network</a:t>
            </a:r>
            <a:endParaRPr/>
          </a:p>
        </p:txBody>
      </p:sp>
      <p:sp>
        <p:nvSpPr>
          <p:cNvPr id="330" name="Google Shape;330;p3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create a function that accepts the input x , a dictionary of weights and </a:t>
            </a:r>
            <a:r>
              <a:rPr lang="en-GB"/>
              <a:t>dictionary of</a:t>
            </a:r>
            <a:r>
              <a:rPr lang="en-GB"/>
              <a:t> biases.</a:t>
            </a:r>
            <a:endParaRPr/>
          </a:p>
          <a:p>
            <a:pPr indent="0" lvl="0" marL="0" rtl="0" algn="l">
              <a:spcBef>
                <a:spcPts val="1600"/>
              </a:spcBef>
              <a:spcAft>
                <a:spcPts val="0"/>
              </a:spcAft>
              <a:buNone/>
            </a:pPr>
            <a:r>
              <a:rPr lang="en-GB"/>
              <a:t> For Activation function  we used  ReLu activation function.</a:t>
            </a:r>
            <a:endParaRPr/>
          </a:p>
          <a:p>
            <a:pPr indent="0" lvl="0" marL="0" rtl="0" algn="l">
              <a:spcBef>
                <a:spcPts val="1600"/>
              </a:spcBef>
              <a:spcAft>
                <a:spcPts val="1600"/>
              </a:spcAft>
              <a:buNone/>
            </a:pPr>
            <a:r>
              <a:t/>
            </a:r>
            <a:endParaRPr/>
          </a:p>
        </p:txBody>
      </p:sp>
      <p:pic>
        <p:nvPicPr>
          <p:cNvPr id="331" name="Google Shape;331;p32"/>
          <p:cNvPicPr preferRelativeResize="0"/>
          <p:nvPr/>
        </p:nvPicPr>
        <p:blipFill rotWithShape="1">
          <a:blip r:embed="rId3">
            <a:alphaModFix/>
          </a:blip>
          <a:srcRect b="59296" l="0" r="25777" t="0"/>
          <a:stretch/>
        </p:blipFill>
        <p:spPr>
          <a:xfrm>
            <a:off x="1297500" y="2876600"/>
            <a:ext cx="6786849" cy="469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pic>
        <p:nvPicPr>
          <p:cNvPr id="336" name="Google Shape;336;p33"/>
          <p:cNvPicPr preferRelativeResize="0"/>
          <p:nvPr/>
        </p:nvPicPr>
        <p:blipFill>
          <a:blip r:embed="rId3">
            <a:alphaModFix/>
          </a:blip>
          <a:stretch>
            <a:fillRect/>
          </a:stretch>
        </p:blipFill>
        <p:spPr>
          <a:xfrm>
            <a:off x="1119050" y="547700"/>
            <a:ext cx="7583924" cy="3977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34"/>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Training the Network</a:t>
            </a:r>
            <a:endParaRPr/>
          </a:p>
        </p:txBody>
      </p:sp>
      <p:sp>
        <p:nvSpPr>
          <p:cNvPr id="342" name="Google Shape;342;p34"/>
          <p:cNvSpPr txBox="1"/>
          <p:nvPr>
            <p:ph idx="1" type="body"/>
          </p:nvPr>
        </p:nvSpPr>
        <p:spPr>
          <a:xfrm>
            <a:off x="1074425" y="1202688"/>
            <a:ext cx="3798900" cy="2415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We have two loops in training:</a:t>
            </a:r>
            <a:endParaRPr/>
          </a:p>
          <a:p>
            <a:pPr indent="-298450" lvl="1" marL="914400" rtl="0" algn="l">
              <a:spcBef>
                <a:spcPts val="0"/>
              </a:spcBef>
              <a:spcAft>
                <a:spcPts val="0"/>
              </a:spcAft>
              <a:buSzPts val="1100"/>
              <a:buChar char="○"/>
            </a:pPr>
            <a:r>
              <a:rPr lang="en-GB"/>
              <a:t>The outer loop runs the epochs.</a:t>
            </a:r>
            <a:endParaRPr/>
          </a:p>
          <a:p>
            <a:pPr indent="-298450" lvl="1" marL="914400" rtl="0" algn="l">
              <a:spcBef>
                <a:spcPts val="0"/>
              </a:spcBef>
              <a:spcAft>
                <a:spcPts val="0"/>
              </a:spcAft>
              <a:buSzPts val="1100"/>
              <a:buChar char="○"/>
            </a:pPr>
            <a:r>
              <a:rPr lang="en-GB"/>
              <a:t>The inner loop runs the batches for each epoch. </a:t>
            </a:r>
            <a:endParaRPr/>
          </a:p>
          <a:p>
            <a:pPr indent="0" lvl="0" marL="914400" rtl="0" algn="l">
              <a:spcBef>
                <a:spcPts val="1600"/>
              </a:spcBef>
              <a:spcAft>
                <a:spcPts val="0"/>
              </a:spcAft>
              <a:buNone/>
            </a:pPr>
            <a:r>
              <a:rPr lang="en-GB"/>
              <a:t>After each epoch, we can print on the cost and append it to a list of </a:t>
            </a:r>
            <a:r>
              <a:rPr lang="en-GB"/>
              <a:t>costs</a:t>
            </a:r>
            <a:r>
              <a:rPr lang="en-GB"/>
              <a:t>. The way we can plot a line graph after training to visualise how our cost has been minimized.</a:t>
            </a:r>
            <a:endParaRPr/>
          </a:p>
          <a:p>
            <a:pPr indent="-342900" lvl="0" marL="457200" rtl="0" algn="l">
              <a:spcBef>
                <a:spcPts val="1600"/>
              </a:spcBef>
              <a:spcAft>
                <a:spcPts val="0"/>
              </a:spcAft>
              <a:buSzPts val="1800"/>
              <a:buChar char="●"/>
            </a:pPr>
            <a:r>
              <a:rPr lang="en-GB" sz="1800"/>
              <a:t>Accuracy of the MLP 95 %.</a:t>
            </a:r>
            <a:endParaRPr sz="1800"/>
          </a:p>
          <a:p>
            <a:pPr indent="0" lvl="0" marL="914400" rtl="0" algn="l">
              <a:spcBef>
                <a:spcPts val="1600"/>
              </a:spcBef>
              <a:spcAft>
                <a:spcPts val="0"/>
              </a:spcAft>
              <a:buNone/>
            </a:pPr>
            <a:br>
              <a:rPr lang="en-GB"/>
            </a:br>
            <a:endParaRPr/>
          </a:p>
          <a:p>
            <a:pPr indent="0" lvl="0" marL="0" rtl="0" algn="l">
              <a:spcBef>
                <a:spcPts val="1600"/>
              </a:spcBef>
              <a:spcAft>
                <a:spcPts val="0"/>
              </a:spcAft>
              <a:buNone/>
            </a:pPr>
            <a:r>
              <a:t/>
            </a:r>
            <a:endParaRPr/>
          </a:p>
          <a:p>
            <a:pPr indent="0" lvl="0" marL="914400" rtl="0" algn="l">
              <a:spcBef>
                <a:spcPts val="1600"/>
              </a:spcBef>
              <a:spcAft>
                <a:spcPts val="1600"/>
              </a:spcAft>
              <a:buNone/>
            </a:pPr>
            <a:r>
              <a:t/>
            </a:r>
            <a:endParaRPr/>
          </a:p>
        </p:txBody>
      </p:sp>
      <p:pic>
        <p:nvPicPr>
          <p:cNvPr id="343" name="Google Shape;343;p34"/>
          <p:cNvPicPr preferRelativeResize="0"/>
          <p:nvPr/>
        </p:nvPicPr>
        <p:blipFill>
          <a:blip r:embed="rId3">
            <a:alphaModFix/>
          </a:blip>
          <a:stretch>
            <a:fillRect/>
          </a:stretch>
        </p:blipFill>
        <p:spPr>
          <a:xfrm>
            <a:off x="5302500" y="805625"/>
            <a:ext cx="3571574" cy="32100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Model Evaluation and Comparing Models</a:t>
            </a:r>
            <a:endParaRPr/>
          </a:p>
        </p:txBody>
      </p:sp>
      <p:sp>
        <p:nvSpPr>
          <p:cNvPr id="349" name="Google Shape;349;p35"/>
          <p:cNvSpPr txBox="1"/>
          <p:nvPr>
            <p:ph idx="1" type="body"/>
          </p:nvPr>
        </p:nvSpPr>
        <p:spPr>
          <a:xfrm>
            <a:off x="1297500" y="1567550"/>
            <a:ext cx="73908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After  </a:t>
            </a:r>
            <a:r>
              <a:rPr lang="en-GB"/>
              <a:t>training</a:t>
            </a:r>
            <a:r>
              <a:rPr lang="en-GB"/>
              <a:t> , the  accuracy of the model comes out to be  : 95%</a:t>
            </a:r>
            <a:endParaRPr/>
          </a:p>
          <a:p>
            <a:pPr indent="0" lvl="0" marL="0" rtl="0" algn="l">
              <a:spcBef>
                <a:spcPts val="1600"/>
              </a:spcBef>
              <a:spcAft>
                <a:spcPts val="0"/>
              </a:spcAft>
              <a:buNone/>
            </a:pPr>
            <a:r>
              <a:rPr lang="en-GB"/>
              <a:t>The model is  then compared to Random Forest Classifier and confusion matrix is created.</a:t>
            </a:r>
            <a:endParaRPr/>
          </a:p>
          <a:p>
            <a:pPr indent="0" lvl="0" marL="0" rtl="0" algn="l">
              <a:spcBef>
                <a:spcPts val="1600"/>
              </a:spcBef>
              <a:spcAft>
                <a:spcPts val="0"/>
              </a:spcAft>
              <a:buNone/>
            </a:pPr>
            <a:r>
              <a:rPr lang="en-GB"/>
              <a:t> </a:t>
            </a:r>
            <a:endParaRPr/>
          </a:p>
          <a:p>
            <a:pPr indent="0" lvl="0" marL="0" rtl="0" algn="l">
              <a:spcBef>
                <a:spcPts val="1600"/>
              </a:spcBef>
              <a:spcAft>
                <a:spcPts val="1600"/>
              </a:spcAft>
              <a:buNone/>
            </a:pPr>
            <a:r>
              <a:t/>
            </a:r>
            <a:endParaRPr/>
          </a:p>
        </p:txBody>
      </p:sp>
      <p:pic>
        <p:nvPicPr>
          <p:cNvPr id="350" name="Google Shape;350;p35"/>
          <p:cNvPicPr preferRelativeResize="0"/>
          <p:nvPr/>
        </p:nvPicPr>
        <p:blipFill rotWithShape="1">
          <a:blip r:embed="rId3">
            <a:alphaModFix/>
          </a:blip>
          <a:srcRect b="0" l="0" r="14295" t="0"/>
          <a:stretch/>
        </p:blipFill>
        <p:spPr>
          <a:xfrm>
            <a:off x="1360450" y="2625275"/>
            <a:ext cx="6671049" cy="2208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&amp; Why…….??</a:t>
            </a:r>
            <a:endParaRPr/>
          </a:p>
        </p:txBody>
      </p:sp>
      <p:sp>
        <p:nvSpPr>
          <p:cNvPr id="235" name="Google Shape;235;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FFFFFF"/>
                </a:solidFill>
                <a:latin typeface="Arial"/>
                <a:ea typeface="Arial"/>
                <a:cs typeface="Arial"/>
                <a:sym typeface="Arial"/>
              </a:rPr>
              <a:t>Counterfeit money</a:t>
            </a:r>
            <a:r>
              <a:rPr lang="en-GB" sz="1100">
                <a:solidFill>
                  <a:srgbClr val="FFFFFF"/>
                </a:solidFill>
                <a:latin typeface="Arial"/>
                <a:ea typeface="Arial"/>
                <a:cs typeface="Arial"/>
                <a:sym typeface="Arial"/>
              </a:rPr>
              <a:t> is imitation currency produced without the legal sanction of the state or government usually in a deliberate attempt to imitate that currency and so as to deceive its recipient.</a:t>
            </a:r>
            <a:endParaRPr sz="1100">
              <a:solidFill>
                <a:srgbClr val="FFFFFF"/>
              </a:solidFill>
              <a:latin typeface="Arial"/>
              <a:ea typeface="Arial"/>
              <a:cs typeface="Arial"/>
              <a:sym typeface="Arial"/>
            </a:endParaRPr>
          </a:p>
          <a:p>
            <a:pPr indent="0" lvl="0" marL="0" rtl="0" algn="l">
              <a:spcBef>
                <a:spcPts val="1600"/>
              </a:spcBef>
              <a:spcAft>
                <a:spcPts val="0"/>
              </a:spcAft>
              <a:buNone/>
            </a:pPr>
            <a:r>
              <a:rPr lang="en-GB" sz="1100">
                <a:solidFill>
                  <a:srgbClr val="FFFFFF"/>
                </a:solidFill>
                <a:latin typeface="Arial"/>
                <a:ea typeface="Arial"/>
                <a:cs typeface="Arial"/>
                <a:sym typeface="Arial"/>
              </a:rPr>
              <a:t>Forged Currency notes possesses a threat to economy on a global scale in ways like:</a:t>
            </a:r>
            <a:endParaRPr sz="1100">
              <a:solidFill>
                <a:srgbClr val="FFFFFF"/>
              </a:solidFill>
              <a:latin typeface="Arial"/>
              <a:ea typeface="Arial"/>
              <a:cs typeface="Arial"/>
              <a:sym typeface="Arial"/>
            </a:endParaRPr>
          </a:p>
          <a:p>
            <a:pPr indent="-298450" lvl="0" marL="457200" rtl="0" algn="l">
              <a:spcBef>
                <a:spcPts val="1600"/>
              </a:spcBef>
              <a:spcAft>
                <a:spcPts val="0"/>
              </a:spcAft>
              <a:buClr>
                <a:srgbClr val="FFFFFF"/>
              </a:buClr>
              <a:buSzPts val="1100"/>
              <a:buFont typeface="Arial"/>
              <a:buChar char="●"/>
            </a:pPr>
            <a:r>
              <a:rPr lang="en-GB" sz="1100">
                <a:solidFill>
                  <a:srgbClr val="FFFFFF"/>
                </a:solidFill>
                <a:latin typeface="Arial"/>
                <a:ea typeface="Arial"/>
                <a:cs typeface="Arial"/>
                <a:sym typeface="Arial"/>
              </a:rPr>
              <a:t>Devaluation of currency and inflation.</a:t>
            </a:r>
            <a:endParaRPr sz="1100">
              <a:solidFill>
                <a:srgbClr val="FFFFFF"/>
              </a:solidFill>
              <a:latin typeface="Arial"/>
              <a:ea typeface="Arial"/>
              <a:cs typeface="Arial"/>
              <a:sym typeface="Arial"/>
            </a:endParaRPr>
          </a:p>
          <a:p>
            <a:pPr indent="-298450" lvl="0" marL="457200" rtl="0" algn="l">
              <a:spcBef>
                <a:spcPts val="0"/>
              </a:spcBef>
              <a:spcAft>
                <a:spcPts val="0"/>
              </a:spcAft>
              <a:buClr>
                <a:srgbClr val="FFFFFF"/>
              </a:buClr>
              <a:buSzPts val="1100"/>
              <a:buFont typeface="Arial"/>
              <a:buChar char="●"/>
            </a:pPr>
            <a:r>
              <a:rPr lang="en-GB" sz="1100">
                <a:solidFill>
                  <a:srgbClr val="FFFFFF"/>
                </a:solidFill>
                <a:latin typeface="Arial"/>
                <a:ea typeface="Arial"/>
                <a:cs typeface="Arial"/>
                <a:sym typeface="Arial"/>
              </a:rPr>
              <a:t>Black marketing</a:t>
            </a:r>
            <a:endParaRPr sz="1100">
              <a:solidFill>
                <a:srgbClr val="FFFFFF"/>
              </a:solidFill>
              <a:latin typeface="Arial"/>
              <a:ea typeface="Arial"/>
              <a:cs typeface="Arial"/>
              <a:sym typeface="Arial"/>
            </a:endParaRPr>
          </a:p>
          <a:p>
            <a:pPr indent="-298450" lvl="0" marL="457200" rtl="0" algn="l">
              <a:spcBef>
                <a:spcPts val="0"/>
              </a:spcBef>
              <a:spcAft>
                <a:spcPts val="0"/>
              </a:spcAft>
              <a:buClr>
                <a:srgbClr val="FFFFFF"/>
              </a:buClr>
              <a:buSzPts val="1100"/>
              <a:buFont typeface="Arial"/>
              <a:buChar char="●"/>
            </a:pPr>
            <a:r>
              <a:rPr lang="en-GB" sz="1100">
                <a:solidFill>
                  <a:srgbClr val="FFFFFF"/>
                </a:solidFill>
                <a:latin typeface="Arial"/>
                <a:ea typeface="Arial"/>
                <a:cs typeface="Arial"/>
                <a:sym typeface="Arial"/>
              </a:rPr>
              <a:t>Dumping of goods at cheaper rates</a:t>
            </a:r>
            <a:endParaRPr sz="1100">
              <a:solidFill>
                <a:srgbClr val="FFFFFF"/>
              </a:solidFill>
              <a:latin typeface="Arial"/>
              <a:ea typeface="Arial"/>
              <a:cs typeface="Arial"/>
              <a:sym typeface="Arial"/>
            </a:endParaRPr>
          </a:p>
          <a:p>
            <a:pPr indent="-298450" lvl="0" marL="457200" rtl="0" algn="l">
              <a:spcBef>
                <a:spcPts val="0"/>
              </a:spcBef>
              <a:spcAft>
                <a:spcPts val="0"/>
              </a:spcAft>
              <a:buClr>
                <a:srgbClr val="FFFFFF"/>
              </a:buClr>
              <a:buSzPts val="1100"/>
              <a:buFont typeface="Arial"/>
              <a:buChar char="●"/>
            </a:pPr>
            <a:r>
              <a:rPr lang="en-GB" sz="1100">
                <a:solidFill>
                  <a:srgbClr val="FFFFFF"/>
                </a:solidFill>
                <a:latin typeface="Arial"/>
                <a:ea typeface="Arial"/>
                <a:cs typeface="Arial"/>
                <a:sym typeface="Arial"/>
              </a:rPr>
              <a:t>Non-reimbursement by banks.</a:t>
            </a:r>
            <a:endParaRPr sz="1100">
              <a:solidFill>
                <a:srgbClr val="FFFFFF"/>
              </a:solidFill>
              <a:latin typeface="Arial"/>
              <a:ea typeface="Arial"/>
              <a:cs typeface="Arial"/>
              <a:sym typeface="Arial"/>
            </a:endParaRPr>
          </a:p>
          <a:p>
            <a:pPr indent="-298450" lvl="0" marL="457200" rtl="0" algn="l">
              <a:spcBef>
                <a:spcPts val="0"/>
              </a:spcBef>
              <a:spcAft>
                <a:spcPts val="0"/>
              </a:spcAft>
              <a:buClr>
                <a:srgbClr val="FFFFFF"/>
              </a:buClr>
              <a:buSzPts val="1100"/>
              <a:buFont typeface="Arial"/>
              <a:buChar char="●"/>
            </a:pPr>
            <a:r>
              <a:rPr lang="en-GB" sz="1100">
                <a:solidFill>
                  <a:srgbClr val="FFFFFF"/>
                </a:solidFill>
                <a:latin typeface="Arial"/>
                <a:ea typeface="Arial"/>
                <a:cs typeface="Arial"/>
                <a:sym typeface="Arial"/>
              </a:rPr>
              <a:t>Loss of public confidence.</a:t>
            </a:r>
            <a:endParaRPr sz="1100">
              <a:solidFill>
                <a:srgbClr val="FFFFFF"/>
              </a:solidFill>
              <a:latin typeface="Arial"/>
              <a:ea typeface="Arial"/>
              <a:cs typeface="Arial"/>
              <a:sym typeface="Arial"/>
            </a:endParaRPr>
          </a:p>
          <a:p>
            <a:pPr indent="0" lvl="0" marL="0" rtl="0" algn="l">
              <a:spcBef>
                <a:spcPts val="1600"/>
              </a:spcBef>
              <a:spcAft>
                <a:spcPts val="1600"/>
              </a:spcAft>
              <a:buNone/>
            </a:pPr>
            <a:r>
              <a:t/>
            </a:r>
            <a:endParaRPr b="1" sz="2400">
              <a:solidFill>
                <a:srgbClr val="FFFFFF"/>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Conclusion</a:t>
            </a:r>
            <a:endParaRPr/>
          </a:p>
        </p:txBody>
      </p:sp>
      <p:sp>
        <p:nvSpPr>
          <p:cNvPr id="356" name="Google Shape;356;p3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Applying these two models we have demonstrated the feasibility of using multi layer perceptron to detect counterfeit notes. The process of detection of fake notes easy and quick under the trained data. By this we can ensure that under real and large data set the model can be trained and provides accurate results, which can help the people in recognising the fake currency and help in strengthening the economy.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4800"/>
              <a:t>The problem</a:t>
            </a:r>
            <a:endParaRPr sz="4800"/>
          </a:p>
        </p:txBody>
      </p:sp>
      <p:sp>
        <p:nvSpPr>
          <p:cNvPr id="241" name="Google Shape;241;p19"/>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FFFFFF"/>
              </a:solidFill>
            </a:endParaRPr>
          </a:p>
        </p:txBody>
      </p:sp>
      <p:sp>
        <p:nvSpPr>
          <p:cNvPr id="242" name="Google Shape;242;p19"/>
          <p:cNvSpPr txBox="1"/>
          <p:nvPr>
            <p:ph idx="1" type="body"/>
          </p:nvPr>
        </p:nvSpPr>
        <p:spPr>
          <a:xfrm>
            <a:off x="1583250" y="1743650"/>
            <a:ext cx="5877300" cy="498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FFFFFF"/>
              </a:buClr>
              <a:buSzPts val="1300"/>
              <a:buChar char="●"/>
            </a:pPr>
            <a:r>
              <a:rPr lang="en-GB">
                <a:solidFill>
                  <a:srgbClr val="FFFFFF"/>
                </a:solidFill>
              </a:rPr>
              <a:t>To detect forged  currency notes.</a:t>
            </a:r>
            <a:endParaRPr>
              <a:solidFill>
                <a:srgbClr val="FFFFFF"/>
              </a:solidFill>
            </a:endParaRPr>
          </a:p>
        </p:txBody>
      </p:sp>
      <p:sp>
        <p:nvSpPr>
          <p:cNvPr id="243" name="Google Shape;243;p19"/>
          <p:cNvSpPr txBox="1"/>
          <p:nvPr/>
        </p:nvSpPr>
        <p:spPr>
          <a:xfrm>
            <a:off x="1297500" y="22425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FFFFFF"/>
              </a:solidFill>
            </a:endParaRPr>
          </a:p>
        </p:txBody>
      </p:sp>
      <p:sp>
        <p:nvSpPr>
          <p:cNvPr id="244" name="Google Shape;244;p19"/>
          <p:cNvSpPr txBox="1"/>
          <p:nvPr>
            <p:ph idx="1" type="body"/>
          </p:nvPr>
        </p:nvSpPr>
        <p:spPr>
          <a:xfrm>
            <a:off x="1583250" y="2242563"/>
            <a:ext cx="5877300" cy="808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FFFFFF"/>
              </a:buClr>
              <a:buSzPts val="1300"/>
              <a:buChar char="●"/>
            </a:pPr>
            <a:r>
              <a:rPr lang="en-GB">
                <a:solidFill>
                  <a:srgbClr val="FFFFFF"/>
                </a:solidFill>
              </a:rPr>
              <a:t>The fake bills can be hard to spot with an untrained eye, and sophisticated digital printers have made it easier for criminals to create higher-</a:t>
            </a:r>
            <a:r>
              <a:rPr lang="en-GB">
                <a:solidFill>
                  <a:srgbClr val="FFFFFF"/>
                </a:solidFill>
              </a:rPr>
              <a:t>quality</a:t>
            </a:r>
            <a:r>
              <a:rPr lang="en-GB">
                <a:solidFill>
                  <a:srgbClr val="FFFFFF"/>
                </a:solidFill>
              </a:rPr>
              <a:t> bad bills, filter. And the problem appears to go growing.</a:t>
            </a:r>
            <a:endParaRPr>
              <a:solidFill>
                <a:srgbClr val="FFFFFF"/>
              </a:solidFill>
            </a:endParaRPr>
          </a:p>
        </p:txBody>
      </p:sp>
      <p:sp>
        <p:nvSpPr>
          <p:cNvPr id="245" name="Google Shape;245;p19"/>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FFFFFF"/>
              </a:solidFill>
            </a:endParaRPr>
          </a:p>
        </p:txBody>
      </p:sp>
      <p:sp>
        <p:nvSpPr>
          <p:cNvPr id="246" name="Google Shape;246;p19"/>
          <p:cNvSpPr txBox="1"/>
          <p:nvPr>
            <p:ph idx="1" type="body"/>
          </p:nvPr>
        </p:nvSpPr>
        <p:spPr>
          <a:xfrm>
            <a:off x="1530325" y="3311388"/>
            <a:ext cx="5877300" cy="808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In India, after demonitization the instances for fake currency usage doubled, which increased the need to find better ways to detect fake currency.</a:t>
            </a:r>
            <a:endParaRPr/>
          </a:p>
          <a:p>
            <a:pPr indent="0" lvl="0" marL="0" rtl="0" algn="l">
              <a:spcBef>
                <a:spcPts val="1600"/>
              </a:spcBef>
              <a:spcAft>
                <a:spcPts val="1600"/>
              </a:spcAft>
              <a:buNone/>
            </a:pPr>
            <a:r>
              <a:t/>
            </a:r>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objective</a:t>
            </a:r>
            <a:endParaRPr/>
          </a:p>
        </p:txBody>
      </p:sp>
      <p:sp>
        <p:nvSpPr>
          <p:cNvPr id="252" name="Google Shape;252;p20"/>
          <p:cNvSpPr txBox="1"/>
          <p:nvPr>
            <p:ph idx="1" type="body"/>
          </p:nvPr>
        </p:nvSpPr>
        <p:spPr>
          <a:xfrm>
            <a:off x="4018025" y="1567550"/>
            <a:ext cx="4318500" cy="1766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With this project we aim to help the local businesses against currency fraud which may lead to huge personal as well as economic loss. </a:t>
            </a:r>
            <a:endParaRPr>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21"/>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Target </a:t>
            </a:r>
            <a:r>
              <a:rPr lang="en-GB"/>
              <a:t>audience</a:t>
            </a:r>
            <a:endParaRPr/>
          </a:p>
        </p:txBody>
      </p:sp>
      <p:sp>
        <p:nvSpPr>
          <p:cNvPr id="258" name="Google Shape;258;p21"/>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The project will find utility with small businesses which can include - grocery stores, petrol pump stations, and other businesses with similar transaction limits.</a:t>
            </a:r>
            <a:endParaRPr>
              <a:solidFill>
                <a:srgbClr val="FFFFFF"/>
              </a:solidFill>
            </a:endParaRPr>
          </a:p>
          <a:p>
            <a:pPr indent="0" lvl="0" marL="0" rtl="0" algn="l">
              <a:spcBef>
                <a:spcPts val="1600"/>
              </a:spcBef>
              <a:spcAft>
                <a:spcPts val="0"/>
              </a:spcAft>
              <a:buNone/>
            </a:pPr>
            <a:r>
              <a:rPr lang="en-GB">
                <a:solidFill>
                  <a:srgbClr val="FFFFFF"/>
                </a:solidFill>
              </a:rPr>
              <a:t>The model’s </a:t>
            </a:r>
            <a:r>
              <a:rPr lang="en-GB">
                <a:solidFill>
                  <a:srgbClr val="FFFFFF"/>
                </a:solidFill>
              </a:rPr>
              <a:t>implementation</a:t>
            </a:r>
            <a:r>
              <a:rPr lang="en-GB">
                <a:solidFill>
                  <a:srgbClr val="FFFFFF"/>
                </a:solidFill>
              </a:rPr>
              <a:t> also helps the general economy by increasing the confidence in the currency and reducing </a:t>
            </a:r>
            <a:r>
              <a:rPr lang="en-GB">
                <a:solidFill>
                  <a:srgbClr val="FFFFFF"/>
                </a:solidFill>
              </a:rPr>
              <a:t>inflation</a:t>
            </a:r>
            <a:r>
              <a:rPr lang="en-GB">
                <a:solidFill>
                  <a:srgbClr val="FFFFFF"/>
                </a:solidFill>
              </a:rPr>
              <a:t>.</a:t>
            </a:r>
            <a:endParaRPr>
              <a:solidFill>
                <a:srgbClr val="FFFFFF"/>
              </a:solidFill>
            </a:endParaRPr>
          </a:p>
          <a:p>
            <a:pPr indent="0" lvl="0" marL="0" rtl="0" algn="l">
              <a:spcBef>
                <a:spcPts val="1600"/>
              </a:spcBef>
              <a:spcAft>
                <a:spcPts val="1600"/>
              </a:spcAft>
              <a:buNone/>
            </a:pPr>
            <a:r>
              <a:t/>
            </a:r>
            <a:endParaRPr>
              <a:solidFill>
                <a:srgbClr val="FFFFFF"/>
              </a:solidFill>
            </a:endParaRPr>
          </a:p>
        </p:txBody>
      </p:sp>
      <p:pic>
        <p:nvPicPr>
          <p:cNvPr descr="offset_comp_267026.jpg" id="259" name="Google Shape;259;p21"/>
          <p:cNvPicPr preferRelativeResize="0"/>
          <p:nvPr/>
        </p:nvPicPr>
        <p:blipFill rotWithShape="1">
          <a:blip r:embed="rId3">
            <a:alphaModFix/>
          </a:blip>
          <a:srcRect b="-6208" l="39740" r="17180" t="41470"/>
          <a:stretch/>
        </p:blipFill>
        <p:spPr>
          <a:xfrm rot="-5400000">
            <a:off x="5710147" y="2704980"/>
            <a:ext cx="2431500" cy="2436000"/>
          </a:xfrm>
          <a:prstGeom prst="diagStripe">
            <a:avLst>
              <a:gd fmla="val 50445" name="adj"/>
            </a:avLst>
          </a:prstGeom>
          <a:noFill/>
          <a:ln>
            <a:noFill/>
          </a:ln>
        </p:spPr>
      </p:pic>
      <p:pic>
        <p:nvPicPr>
          <p:cNvPr descr="offset_comp_457517_edited2.jpg" id="260" name="Google Shape;260;p21"/>
          <p:cNvPicPr preferRelativeResize="0"/>
          <p:nvPr/>
        </p:nvPicPr>
        <p:blipFill rotWithShape="1">
          <a:blip r:embed="rId4">
            <a:alphaModFix/>
          </a:blip>
          <a:srcRect b="-10133" l="28499" r="21977" t="35784"/>
          <a:stretch/>
        </p:blipFill>
        <p:spPr>
          <a:xfrm rot="-5400000">
            <a:off x="5718946" y="1338207"/>
            <a:ext cx="2504700" cy="2509500"/>
          </a:xfrm>
          <a:prstGeom prst="diagStripe">
            <a:avLst>
              <a:gd fmla="val 50445" name="adj"/>
            </a:avLst>
          </a:prstGeom>
          <a:noFill/>
          <a:ln>
            <a:noFill/>
          </a:ln>
        </p:spPr>
      </p:pic>
      <p:pic>
        <p:nvPicPr>
          <p:cNvPr descr="offset_comp_442889_edtied2.jpg" id="261" name="Google Shape;261;p21"/>
          <p:cNvPicPr preferRelativeResize="0"/>
          <p:nvPr/>
        </p:nvPicPr>
        <p:blipFill rotWithShape="1">
          <a:blip r:embed="rId5">
            <a:alphaModFix/>
          </a:blip>
          <a:srcRect b="15476" l="23925" r="30743" t="16463"/>
          <a:stretch/>
        </p:blipFill>
        <p:spPr>
          <a:xfrm rot="5400000">
            <a:off x="6637386" y="2137210"/>
            <a:ext cx="2504700" cy="2509500"/>
          </a:xfrm>
          <a:prstGeom prst="diagStripe">
            <a:avLst>
              <a:gd fmla="val 50445" name="adj"/>
            </a:avLst>
          </a:prstGeom>
          <a:noFill/>
          <a:ln>
            <a:noFill/>
          </a:ln>
        </p:spPr>
      </p:pic>
      <p:sp>
        <p:nvSpPr>
          <p:cNvPr id="262" name="Google Shape;262;p21"/>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22"/>
          <p:cNvSpPr txBox="1"/>
          <p:nvPr>
            <p:ph type="title"/>
          </p:nvPr>
        </p:nvSpPr>
        <p:spPr>
          <a:xfrm>
            <a:off x="1297500" y="54437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Description of the model</a:t>
            </a:r>
            <a:endParaRPr/>
          </a:p>
        </p:txBody>
      </p:sp>
      <p:sp>
        <p:nvSpPr>
          <p:cNvPr id="268" name="Google Shape;268;p22"/>
          <p:cNvSpPr txBox="1"/>
          <p:nvPr>
            <p:ph idx="1" type="body"/>
          </p:nvPr>
        </p:nvSpPr>
        <p:spPr>
          <a:xfrm>
            <a:off x="1297500" y="1321050"/>
            <a:ext cx="6751200" cy="1250700"/>
          </a:xfrm>
          <a:prstGeom prst="rect">
            <a:avLst/>
          </a:prstGeom>
        </p:spPr>
        <p:txBody>
          <a:bodyPr anchorCtr="0" anchor="t" bIns="91425" lIns="91425" spcFirstLastPara="1" rIns="91425" wrap="square" tIns="91425">
            <a:noAutofit/>
          </a:bodyPr>
          <a:lstStyle/>
          <a:p>
            <a:pPr indent="0" lvl="0" marL="0" rtl="0" algn="l">
              <a:lnSpc>
                <a:spcPct val="158000"/>
              </a:lnSpc>
              <a:spcBef>
                <a:spcPts val="600"/>
              </a:spcBef>
              <a:spcAft>
                <a:spcPts val="0"/>
              </a:spcAft>
              <a:buNone/>
            </a:pPr>
            <a:r>
              <a:rPr lang="en-GB" sz="1200">
                <a:solidFill>
                  <a:srgbClr val="FFFFFF"/>
                </a:solidFill>
                <a:latin typeface="Montserrat"/>
                <a:ea typeface="Montserrat"/>
                <a:cs typeface="Montserrat"/>
                <a:sym typeface="Montserrat"/>
              </a:rPr>
              <a:t>Our dataset is a </a:t>
            </a:r>
            <a:r>
              <a:rPr lang="en-GB" sz="1200" u="sng">
                <a:solidFill>
                  <a:srgbClr val="FFFFFF"/>
                </a:solidFill>
                <a:latin typeface="Montserrat"/>
                <a:ea typeface="Montserrat"/>
                <a:cs typeface="Montserrat"/>
                <a:sym typeface="Montserrat"/>
                <a:hlinkClick r:id="rId3"/>
              </a:rPr>
              <a:t>CSV file</a:t>
            </a:r>
            <a:r>
              <a:rPr lang="en-GB" sz="1200">
                <a:solidFill>
                  <a:srgbClr val="FFFFFF"/>
                </a:solidFill>
                <a:latin typeface="Montserrat"/>
                <a:ea typeface="Montserrat"/>
                <a:cs typeface="Montserrat"/>
                <a:sym typeface="Montserrat"/>
              </a:rPr>
              <a:t> that contains information extracted from (wavelet transformed) images of banknotes. There are 1,372 banknotes, each with the following attributes:</a:t>
            </a:r>
            <a:endParaRPr sz="1200">
              <a:solidFill>
                <a:srgbClr val="FFFFFF"/>
              </a:solidFill>
              <a:latin typeface="Montserrat"/>
              <a:ea typeface="Montserrat"/>
              <a:cs typeface="Montserrat"/>
              <a:sym typeface="Montserrat"/>
            </a:endParaRPr>
          </a:p>
          <a:p>
            <a:pPr indent="-304800" lvl="0" marL="749300" rtl="0" algn="l">
              <a:lnSpc>
                <a:spcPct val="158000"/>
              </a:lnSpc>
              <a:spcBef>
                <a:spcPts val="4400"/>
              </a:spcBef>
              <a:spcAft>
                <a:spcPts val="0"/>
              </a:spcAft>
              <a:buClr>
                <a:srgbClr val="FFFFFF"/>
              </a:buClr>
              <a:buSzPts val="1200"/>
              <a:buFont typeface="Georgia"/>
              <a:buAutoNum type="arabicPeriod"/>
            </a:pPr>
            <a:r>
              <a:rPr b="1" lang="en-GB" sz="1200">
                <a:solidFill>
                  <a:srgbClr val="FFFFFF"/>
                </a:solidFill>
                <a:latin typeface="Montserrat"/>
                <a:ea typeface="Montserrat"/>
                <a:cs typeface="Montserrat"/>
                <a:sym typeface="Montserrat"/>
              </a:rPr>
              <a:t>Image.Var </a:t>
            </a:r>
            <a:r>
              <a:rPr lang="en-GB" sz="1200">
                <a:solidFill>
                  <a:srgbClr val="FFFFFF"/>
                </a:solidFill>
                <a:latin typeface="Montserrat"/>
                <a:ea typeface="Montserrat"/>
                <a:cs typeface="Montserrat"/>
                <a:sym typeface="Montserrat"/>
              </a:rPr>
              <a:t>(Variance of Wavelet Transformed image (WTI))</a:t>
            </a:r>
            <a:endParaRPr sz="1200">
              <a:solidFill>
                <a:srgbClr val="FFFFFF"/>
              </a:solidFill>
              <a:latin typeface="Montserrat"/>
              <a:ea typeface="Montserrat"/>
              <a:cs typeface="Montserrat"/>
              <a:sym typeface="Montserrat"/>
            </a:endParaRPr>
          </a:p>
          <a:p>
            <a:pPr indent="-304800" lvl="0" marL="749300" rtl="0" algn="l">
              <a:lnSpc>
                <a:spcPct val="158000"/>
              </a:lnSpc>
              <a:spcBef>
                <a:spcPts val="0"/>
              </a:spcBef>
              <a:spcAft>
                <a:spcPts val="0"/>
              </a:spcAft>
              <a:buClr>
                <a:srgbClr val="FFFFFF"/>
              </a:buClr>
              <a:buSzPts val="1200"/>
              <a:buFont typeface="Georgia"/>
              <a:buAutoNum type="arabicPeriod"/>
            </a:pPr>
            <a:r>
              <a:rPr b="1" lang="en-GB" sz="1200">
                <a:solidFill>
                  <a:srgbClr val="FFFFFF"/>
                </a:solidFill>
                <a:latin typeface="Montserrat"/>
                <a:ea typeface="Montserrat"/>
                <a:cs typeface="Montserrat"/>
                <a:sym typeface="Montserrat"/>
              </a:rPr>
              <a:t>Image.Skew</a:t>
            </a:r>
            <a:r>
              <a:rPr lang="en-GB" sz="1200">
                <a:solidFill>
                  <a:srgbClr val="FFFFFF"/>
                </a:solidFill>
                <a:latin typeface="Montserrat"/>
                <a:ea typeface="Montserrat"/>
                <a:cs typeface="Montserrat"/>
                <a:sym typeface="Montserrat"/>
              </a:rPr>
              <a:t> (Skewness of WTI)</a:t>
            </a:r>
            <a:endParaRPr sz="1200">
              <a:solidFill>
                <a:srgbClr val="FFFFFF"/>
              </a:solidFill>
              <a:latin typeface="Montserrat"/>
              <a:ea typeface="Montserrat"/>
              <a:cs typeface="Montserrat"/>
              <a:sym typeface="Montserrat"/>
            </a:endParaRPr>
          </a:p>
          <a:p>
            <a:pPr indent="-304800" lvl="0" marL="749300" rtl="0" algn="l">
              <a:lnSpc>
                <a:spcPct val="158000"/>
              </a:lnSpc>
              <a:spcBef>
                <a:spcPts val="0"/>
              </a:spcBef>
              <a:spcAft>
                <a:spcPts val="0"/>
              </a:spcAft>
              <a:buClr>
                <a:srgbClr val="FFFFFF"/>
              </a:buClr>
              <a:buSzPts val="1200"/>
              <a:buFont typeface="Georgia"/>
              <a:buAutoNum type="arabicPeriod"/>
            </a:pPr>
            <a:r>
              <a:rPr b="1" lang="en-GB" sz="1200">
                <a:solidFill>
                  <a:srgbClr val="FFFFFF"/>
                </a:solidFill>
                <a:latin typeface="Montserrat"/>
                <a:ea typeface="Montserrat"/>
                <a:cs typeface="Montserrat"/>
                <a:sym typeface="Montserrat"/>
              </a:rPr>
              <a:t>Image.Curt</a:t>
            </a:r>
            <a:r>
              <a:rPr lang="en-GB" sz="1200">
                <a:solidFill>
                  <a:srgbClr val="FFFFFF"/>
                </a:solidFill>
                <a:latin typeface="Montserrat"/>
                <a:ea typeface="Montserrat"/>
                <a:cs typeface="Montserrat"/>
                <a:sym typeface="Montserrat"/>
              </a:rPr>
              <a:t> (Curtosis of WTI)</a:t>
            </a:r>
            <a:endParaRPr sz="1200">
              <a:solidFill>
                <a:srgbClr val="FFFFFF"/>
              </a:solidFill>
              <a:latin typeface="Montserrat"/>
              <a:ea typeface="Montserrat"/>
              <a:cs typeface="Montserrat"/>
              <a:sym typeface="Montserrat"/>
            </a:endParaRPr>
          </a:p>
          <a:p>
            <a:pPr indent="-304800" lvl="0" marL="749300" rtl="0" algn="l">
              <a:lnSpc>
                <a:spcPct val="158000"/>
              </a:lnSpc>
              <a:spcBef>
                <a:spcPts val="0"/>
              </a:spcBef>
              <a:spcAft>
                <a:spcPts val="0"/>
              </a:spcAft>
              <a:buClr>
                <a:srgbClr val="FFFFFF"/>
              </a:buClr>
              <a:buSzPts val="1200"/>
              <a:buFont typeface="Georgia"/>
              <a:buAutoNum type="arabicPeriod"/>
            </a:pPr>
            <a:r>
              <a:rPr b="1" lang="en-GB" sz="1200">
                <a:solidFill>
                  <a:srgbClr val="FFFFFF"/>
                </a:solidFill>
                <a:latin typeface="Montserrat"/>
                <a:ea typeface="Montserrat"/>
                <a:cs typeface="Montserrat"/>
                <a:sym typeface="Montserrat"/>
              </a:rPr>
              <a:t>Entropy</a:t>
            </a:r>
            <a:r>
              <a:rPr lang="en-GB" sz="1200">
                <a:solidFill>
                  <a:srgbClr val="FFFFFF"/>
                </a:solidFill>
                <a:latin typeface="Montserrat"/>
                <a:ea typeface="Montserrat"/>
                <a:cs typeface="Montserrat"/>
                <a:sym typeface="Montserrat"/>
              </a:rPr>
              <a:t> (Entropy of image)</a:t>
            </a:r>
            <a:endParaRPr sz="1200">
              <a:solidFill>
                <a:srgbClr val="FFFFFF"/>
              </a:solidFill>
              <a:latin typeface="Montserrat"/>
              <a:ea typeface="Montserrat"/>
              <a:cs typeface="Montserrat"/>
              <a:sym typeface="Montserrat"/>
            </a:endParaRPr>
          </a:p>
          <a:p>
            <a:pPr indent="-304800" lvl="0" marL="749300" rtl="0" algn="l">
              <a:lnSpc>
                <a:spcPct val="158000"/>
              </a:lnSpc>
              <a:spcBef>
                <a:spcPts val="0"/>
              </a:spcBef>
              <a:spcAft>
                <a:spcPts val="0"/>
              </a:spcAft>
              <a:buClr>
                <a:srgbClr val="FFFFFF"/>
              </a:buClr>
              <a:buSzPts val="1200"/>
              <a:buFont typeface="Georgia"/>
              <a:buAutoNum type="arabicPeriod"/>
            </a:pPr>
            <a:r>
              <a:rPr b="1" lang="en-GB" sz="1200">
                <a:solidFill>
                  <a:srgbClr val="FFFFFF"/>
                </a:solidFill>
                <a:latin typeface="Montserrat"/>
                <a:ea typeface="Montserrat"/>
                <a:cs typeface="Montserrat"/>
                <a:sym typeface="Montserrat"/>
              </a:rPr>
              <a:t>Class</a:t>
            </a:r>
            <a:r>
              <a:rPr lang="en-GB" sz="1200">
                <a:solidFill>
                  <a:srgbClr val="FFFFFF"/>
                </a:solidFill>
                <a:latin typeface="Montserrat"/>
                <a:ea typeface="Montserrat"/>
                <a:cs typeface="Montserrat"/>
                <a:sym typeface="Montserrat"/>
              </a:rPr>
              <a:t> (Whether or not the banknote was authentic)</a:t>
            </a:r>
            <a:endParaRPr sz="1200">
              <a:solidFill>
                <a:srgbClr val="FFFFFF"/>
              </a:solidFill>
              <a:latin typeface="Montserrat"/>
              <a:ea typeface="Montserrat"/>
              <a:cs typeface="Montserrat"/>
              <a:sym typeface="Montserrat"/>
            </a:endParaRPr>
          </a:p>
          <a:p>
            <a:pPr indent="0" lvl="0" marL="0" rtl="0" algn="l">
              <a:spcBef>
                <a:spcPts val="0"/>
              </a:spcBef>
              <a:spcAft>
                <a:spcPts val="1600"/>
              </a:spcAft>
              <a:buNone/>
            </a:pPr>
            <a:r>
              <a:t/>
            </a:r>
            <a:endParaRPr>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23"/>
          <p:cNvSpPr txBox="1"/>
          <p:nvPr>
            <p:ph type="title"/>
          </p:nvPr>
        </p:nvSpPr>
        <p:spPr>
          <a:xfrm>
            <a:off x="1309875" y="4929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Gathering</a:t>
            </a:r>
            <a:endParaRPr/>
          </a:p>
        </p:txBody>
      </p:sp>
      <p:sp>
        <p:nvSpPr>
          <p:cNvPr id="274" name="Google Shape;274;p23"/>
          <p:cNvSpPr txBox="1"/>
          <p:nvPr>
            <p:ph idx="1" type="body"/>
          </p:nvPr>
        </p:nvSpPr>
        <p:spPr>
          <a:xfrm>
            <a:off x="1024825" y="1629525"/>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Calculating projections along the x and y axes of an image.</a:t>
            </a:r>
            <a:endParaRPr/>
          </a:p>
          <a:p>
            <a:pPr indent="-311150" lvl="0" marL="457200" rtl="0" algn="l">
              <a:spcBef>
                <a:spcPts val="0"/>
              </a:spcBef>
              <a:spcAft>
                <a:spcPts val="0"/>
              </a:spcAft>
              <a:buSzPts val="1300"/>
              <a:buChar char="●"/>
            </a:pPr>
            <a:r>
              <a:rPr lang="en-GB"/>
              <a:t>Standard deviation, skewness, kurtosis.</a:t>
            </a:r>
            <a:endParaRPr/>
          </a:p>
          <a:p>
            <a:pPr indent="-311150" lvl="0" marL="457200" rtl="0" algn="l">
              <a:spcBef>
                <a:spcPts val="0"/>
              </a:spcBef>
              <a:spcAft>
                <a:spcPts val="0"/>
              </a:spcAft>
              <a:buSzPts val="1300"/>
              <a:buChar char="●"/>
            </a:pPr>
            <a:r>
              <a:rPr lang="en-GB"/>
              <a:t>These steps are repeated for all the images of currency notes and the dataset is prepared. </a:t>
            </a:r>
            <a:endParaRPr/>
          </a:p>
          <a:p>
            <a:pPr indent="-311150" lvl="0" marL="457200" rtl="0" algn="l">
              <a:spcBef>
                <a:spcPts val="0"/>
              </a:spcBef>
              <a:spcAft>
                <a:spcPts val="0"/>
              </a:spcAft>
              <a:buSzPts val="1300"/>
              <a:buChar char="●"/>
            </a:pPr>
            <a:r>
              <a:rPr lang="en-GB"/>
              <a:t>We got the preprocessed currency notes dataset from UCI repository.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24"/>
          <p:cNvSpPr txBox="1"/>
          <p:nvPr>
            <p:ph idx="1" type="body"/>
          </p:nvPr>
        </p:nvSpPr>
        <p:spPr>
          <a:xfrm>
            <a:off x="1023525" y="412600"/>
            <a:ext cx="6936000" cy="52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bank_notes.head()</a:t>
            </a:r>
            <a:endParaRPr/>
          </a:p>
        </p:txBody>
      </p:sp>
      <p:pic>
        <p:nvPicPr>
          <p:cNvPr id="280" name="Google Shape;280;p24"/>
          <p:cNvPicPr preferRelativeResize="0"/>
          <p:nvPr/>
        </p:nvPicPr>
        <p:blipFill>
          <a:blip r:embed="rId3">
            <a:alphaModFix/>
          </a:blip>
          <a:stretch>
            <a:fillRect/>
          </a:stretch>
        </p:blipFill>
        <p:spPr>
          <a:xfrm>
            <a:off x="772925" y="936400"/>
            <a:ext cx="7673100" cy="3813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25"/>
          <p:cNvSpPr txBox="1"/>
          <p:nvPr>
            <p:ph type="title"/>
          </p:nvPr>
        </p:nvSpPr>
        <p:spPr>
          <a:xfrm>
            <a:off x="351325" y="257175"/>
            <a:ext cx="3934800" cy="352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Exploring data:</a:t>
            </a:r>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GB" sz="1600"/>
              <a:t>We use Seaborn’s countplot to see how many fake and real banknotes are there in the dataset </a:t>
            </a:r>
            <a:r>
              <a:rPr lang="en-GB"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pic>
        <p:nvPicPr>
          <p:cNvPr id="286" name="Google Shape;286;p25"/>
          <p:cNvPicPr preferRelativeResize="0"/>
          <p:nvPr/>
        </p:nvPicPr>
        <p:blipFill>
          <a:blip r:embed="rId3">
            <a:alphaModFix/>
          </a:blip>
          <a:stretch>
            <a:fillRect/>
          </a:stretch>
        </p:blipFill>
        <p:spPr>
          <a:xfrm>
            <a:off x="5087275" y="772925"/>
            <a:ext cx="3991149" cy="3724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